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6B0357-A635-4674-B016-7C32AE348B0F}" type="datetimeFigureOut">
              <a:rPr lang="en-AU" smtClean="0"/>
              <a:t>20/11/2013</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3D981-B301-4DB7-BDEE-74F760542A0B}" type="slidenum">
              <a:rPr lang="en-AU" smtClean="0"/>
              <a:t>‹#›</a:t>
            </a:fld>
            <a:endParaRPr lang="en-AU"/>
          </a:p>
        </p:txBody>
      </p:sp>
    </p:spTree>
    <p:extLst>
      <p:ext uri="{BB962C8B-B14F-4D97-AF65-F5344CB8AC3E}">
        <p14:creationId xmlns:p14="http://schemas.microsoft.com/office/powerpoint/2010/main" val="18105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833D981-B301-4DB7-BDEE-74F760542A0B}" type="slidenum">
              <a:rPr lang="en-AU" smtClean="0"/>
              <a:t>7</a:t>
            </a:fld>
            <a:endParaRPr lang="en-AU"/>
          </a:p>
        </p:txBody>
      </p:sp>
    </p:spTree>
    <p:extLst>
      <p:ext uri="{BB962C8B-B14F-4D97-AF65-F5344CB8AC3E}">
        <p14:creationId xmlns:p14="http://schemas.microsoft.com/office/powerpoint/2010/main" val="409295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074328-F1F7-4CE6-8BC9-05E2462212F8}" type="datetime1">
              <a:rPr lang="en-US" smtClean="0"/>
              <a:t>11/20/2013</a:t>
            </a:fld>
            <a:endParaRPr lang="en-US"/>
          </a:p>
        </p:txBody>
      </p:sp>
      <p:sp>
        <p:nvSpPr>
          <p:cNvPr id="19" name="Footer Placeholder 18"/>
          <p:cNvSpPr>
            <a:spLocks noGrp="1"/>
          </p:cNvSpPr>
          <p:nvPr>
            <p:ph type="ftr" sz="quarter" idx="11"/>
          </p:nvPr>
        </p:nvSpPr>
        <p:spPr/>
        <p:txBody>
          <a:bodyPr/>
          <a:lstStyle/>
          <a:p>
            <a:r>
              <a:rPr lang="en-AU" smtClean="0"/>
              <a:t>© www.edgalaxy.com – Cool Stuff for Nerdy Teachers</a:t>
            </a:r>
            <a:endParaRPr lang="en-US"/>
          </a:p>
        </p:txBody>
      </p:sp>
      <p:sp>
        <p:nvSpPr>
          <p:cNvPr id="27" name="Slide Number Placeholder 26"/>
          <p:cNvSpPr>
            <a:spLocks noGrp="1"/>
          </p:cNvSpPr>
          <p:nvPr>
            <p:ph type="sldNum" sz="quarter" idx="12"/>
          </p:nvPr>
        </p:nvSpPr>
        <p:spPr/>
        <p:txBody>
          <a:bodyPr/>
          <a:lstStyle/>
          <a:p>
            <a:fld id="{75EEE317-31D1-4760-8F5C-31CFE0F7B4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FCEA6C-B5D6-4CBC-AADB-C03B4A84C2B4}" type="datetime1">
              <a:rPr lang="en-US" smtClean="0"/>
              <a:t>11/20/2013</a:t>
            </a:fld>
            <a:endParaRPr lang="en-US"/>
          </a:p>
        </p:txBody>
      </p:sp>
      <p:sp>
        <p:nvSpPr>
          <p:cNvPr id="5" name="Footer Placeholder 4"/>
          <p:cNvSpPr>
            <a:spLocks noGrp="1"/>
          </p:cNvSpPr>
          <p:nvPr>
            <p:ph type="ftr" sz="quarter" idx="11"/>
          </p:nvPr>
        </p:nvSpPr>
        <p:spPr/>
        <p:txBody>
          <a:bodyPr/>
          <a:lstStyle/>
          <a:p>
            <a:r>
              <a:rPr lang="en-AU" smtClean="0"/>
              <a:t>© www.edgalaxy.com – Cool Stuff for Nerdy Teachers</a:t>
            </a:r>
            <a:endParaRPr lang="en-US"/>
          </a:p>
        </p:txBody>
      </p:sp>
      <p:sp>
        <p:nvSpPr>
          <p:cNvPr id="6" name="Slide Number Placeholder 5"/>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DBAC3-7848-4AC1-9C5D-9A69A7DD8094}" type="datetime1">
              <a:rPr lang="en-US" smtClean="0"/>
              <a:t>11/20/2013</a:t>
            </a:fld>
            <a:endParaRPr lang="en-US"/>
          </a:p>
        </p:txBody>
      </p:sp>
      <p:sp>
        <p:nvSpPr>
          <p:cNvPr id="5" name="Footer Placeholder 4"/>
          <p:cNvSpPr>
            <a:spLocks noGrp="1"/>
          </p:cNvSpPr>
          <p:nvPr>
            <p:ph type="ftr" sz="quarter" idx="11"/>
          </p:nvPr>
        </p:nvSpPr>
        <p:spPr/>
        <p:txBody>
          <a:bodyPr/>
          <a:lstStyle/>
          <a:p>
            <a:r>
              <a:rPr lang="en-AU" smtClean="0"/>
              <a:t>© www.edgalaxy.com – Cool Stuff for Nerdy Teachers</a:t>
            </a:r>
            <a:endParaRPr lang="en-US"/>
          </a:p>
        </p:txBody>
      </p:sp>
      <p:sp>
        <p:nvSpPr>
          <p:cNvPr id="6" name="Slide Number Placeholder 5"/>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E504F9-D91C-4193-87FC-9C558F850DC9}" type="datetime1">
              <a:rPr lang="en-US" smtClean="0"/>
              <a:t>11/20/2013</a:t>
            </a:fld>
            <a:endParaRPr lang="en-US"/>
          </a:p>
        </p:txBody>
      </p:sp>
      <p:sp>
        <p:nvSpPr>
          <p:cNvPr id="5" name="Footer Placeholder 4"/>
          <p:cNvSpPr>
            <a:spLocks noGrp="1"/>
          </p:cNvSpPr>
          <p:nvPr>
            <p:ph type="ftr" sz="quarter" idx="11"/>
          </p:nvPr>
        </p:nvSpPr>
        <p:spPr/>
        <p:txBody>
          <a:bodyPr/>
          <a:lstStyle/>
          <a:p>
            <a:r>
              <a:rPr lang="en-AU" smtClean="0"/>
              <a:t>© www.edgalaxy.com – Cool Stuff for Nerdy Teachers</a:t>
            </a:r>
            <a:endParaRPr lang="en-US"/>
          </a:p>
        </p:txBody>
      </p:sp>
      <p:sp>
        <p:nvSpPr>
          <p:cNvPr id="6" name="Slide Number Placeholder 5"/>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B2672D-1928-4C0F-B34D-5DA6A8A867E1}" type="datetime1">
              <a:rPr lang="en-US" smtClean="0"/>
              <a:t>11/20/2013</a:t>
            </a:fld>
            <a:endParaRPr lang="en-US"/>
          </a:p>
        </p:txBody>
      </p:sp>
      <p:sp>
        <p:nvSpPr>
          <p:cNvPr id="5" name="Footer Placeholder 4"/>
          <p:cNvSpPr>
            <a:spLocks noGrp="1"/>
          </p:cNvSpPr>
          <p:nvPr>
            <p:ph type="ftr" sz="quarter" idx="11"/>
          </p:nvPr>
        </p:nvSpPr>
        <p:spPr/>
        <p:txBody>
          <a:bodyPr/>
          <a:lstStyle/>
          <a:p>
            <a:r>
              <a:rPr lang="en-AU" smtClean="0"/>
              <a:t>© www.edgalaxy.com – Cool Stuff for Nerdy Teachers</a:t>
            </a:r>
            <a:endParaRPr lang="en-US"/>
          </a:p>
        </p:txBody>
      </p:sp>
      <p:sp>
        <p:nvSpPr>
          <p:cNvPr id="6" name="Slide Number Placeholder 5"/>
          <p:cNvSpPr>
            <a:spLocks noGrp="1"/>
          </p:cNvSpPr>
          <p:nvPr>
            <p:ph type="sldNum" sz="quarter" idx="12"/>
          </p:nvPr>
        </p:nvSpPr>
        <p:spPr/>
        <p:txBody>
          <a:bodyPr/>
          <a:lstStyle/>
          <a:p>
            <a:fld id="{75EEE317-31D1-4760-8F5C-31CFE0F7B4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B99853-8E92-4F6E-8D10-E35AEA963195}" type="datetime1">
              <a:rPr lang="en-US" smtClean="0"/>
              <a:t>11/20/2013</a:t>
            </a:fld>
            <a:endParaRPr lang="en-US"/>
          </a:p>
        </p:txBody>
      </p:sp>
      <p:sp>
        <p:nvSpPr>
          <p:cNvPr id="6" name="Footer Placeholder 5"/>
          <p:cNvSpPr>
            <a:spLocks noGrp="1"/>
          </p:cNvSpPr>
          <p:nvPr>
            <p:ph type="ftr" sz="quarter" idx="11"/>
          </p:nvPr>
        </p:nvSpPr>
        <p:spPr/>
        <p:txBody>
          <a:bodyPr/>
          <a:lstStyle/>
          <a:p>
            <a:r>
              <a:rPr lang="en-AU" smtClean="0"/>
              <a:t>© www.edgalaxy.com – Cool Stuff for Nerdy Teachers</a:t>
            </a:r>
            <a:endParaRPr lang="en-US"/>
          </a:p>
        </p:txBody>
      </p:sp>
      <p:sp>
        <p:nvSpPr>
          <p:cNvPr id="7" name="Slide Number Placeholder 6"/>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E1F64B-B2C9-4A26-8628-BE00E636B0C7}" type="datetime1">
              <a:rPr lang="en-US" smtClean="0"/>
              <a:t>11/20/2013</a:t>
            </a:fld>
            <a:endParaRPr lang="en-US"/>
          </a:p>
        </p:txBody>
      </p:sp>
      <p:sp>
        <p:nvSpPr>
          <p:cNvPr id="8" name="Footer Placeholder 7"/>
          <p:cNvSpPr>
            <a:spLocks noGrp="1"/>
          </p:cNvSpPr>
          <p:nvPr>
            <p:ph type="ftr" sz="quarter" idx="11"/>
          </p:nvPr>
        </p:nvSpPr>
        <p:spPr/>
        <p:txBody>
          <a:bodyPr/>
          <a:lstStyle/>
          <a:p>
            <a:r>
              <a:rPr lang="en-AU" smtClean="0"/>
              <a:t>© www.edgalaxy.com – Cool Stuff for Nerdy Teachers</a:t>
            </a:r>
            <a:endParaRPr lang="en-US"/>
          </a:p>
        </p:txBody>
      </p:sp>
      <p:sp>
        <p:nvSpPr>
          <p:cNvPr id="9" name="Slide Number Placeholder 8"/>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5023E8-8946-42A1-8C17-8B05D1FC013C}" type="datetime1">
              <a:rPr lang="en-US" smtClean="0"/>
              <a:t>11/20/2013</a:t>
            </a:fld>
            <a:endParaRPr lang="en-US"/>
          </a:p>
        </p:txBody>
      </p:sp>
      <p:sp>
        <p:nvSpPr>
          <p:cNvPr id="4" name="Footer Placeholder 3"/>
          <p:cNvSpPr>
            <a:spLocks noGrp="1"/>
          </p:cNvSpPr>
          <p:nvPr>
            <p:ph type="ftr" sz="quarter" idx="11"/>
          </p:nvPr>
        </p:nvSpPr>
        <p:spPr/>
        <p:txBody>
          <a:bodyPr/>
          <a:lstStyle/>
          <a:p>
            <a:r>
              <a:rPr lang="en-AU" smtClean="0"/>
              <a:t>© www.edgalaxy.com – Cool Stuff for Nerdy Teachers</a:t>
            </a:r>
            <a:endParaRPr lang="en-US"/>
          </a:p>
        </p:txBody>
      </p:sp>
      <p:sp>
        <p:nvSpPr>
          <p:cNvPr id="5" name="Slide Number Placeholder 4"/>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44418-5201-4344-A378-E0BEB7BF6300}" type="datetime1">
              <a:rPr lang="en-US" smtClean="0"/>
              <a:t>11/20/2013</a:t>
            </a:fld>
            <a:endParaRPr lang="en-US"/>
          </a:p>
        </p:txBody>
      </p:sp>
      <p:sp>
        <p:nvSpPr>
          <p:cNvPr id="3" name="Footer Placeholder 2"/>
          <p:cNvSpPr>
            <a:spLocks noGrp="1"/>
          </p:cNvSpPr>
          <p:nvPr>
            <p:ph type="ftr" sz="quarter" idx="11"/>
          </p:nvPr>
        </p:nvSpPr>
        <p:spPr/>
        <p:txBody>
          <a:bodyPr/>
          <a:lstStyle/>
          <a:p>
            <a:r>
              <a:rPr lang="en-AU" smtClean="0"/>
              <a:t>© www.edgalaxy.com – Cool Stuff for Nerdy Teachers</a:t>
            </a:r>
            <a:endParaRPr lang="en-US"/>
          </a:p>
        </p:txBody>
      </p:sp>
      <p:sp>
        <p:nvSpPr>
          <p:cNvPr id="4" name="Slide Number Placeholder 3"/>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EBDBCC-9388-47FA-8F07-E3402FD0E7B5}" type="datetime1">
              <a:rPr lang="en-US" smtClean="0"/>
              <a:t>11/20/2013</a:t>
            </a:fld>
            <a:endParaRPr lang="en-US"/>
          </a:p>
        </p:txBody>
      </p:sp>
      <p:sp>
        <p:nvSpPr>
          <p:cNvPr id="6" name="Footer Placeholder 5"/>
          <p:cNvSpPr>
            <a:spLocks noGrp="1"/>
          </p:cNvSpPr>
          <p:nvPr>
            <p:ph type="ftr" sz="quarter" idx="11"/>
          </p:nvPr>
        </p:nvSpPr>
        <p:spPr/>
        <p:txBody>
          <a:bodyPr/>
          <a:lstStyle/>
          <a:p>
            <a:r>
              <a:rPr lang="en-AU" smtClean="0"/>
              <a:t>© www.edgalaxy.com – Cool Stuff for Nerdy Teachers</a:t>
            </a:r>
            <a:endParaRPr lang="en-US"/>
          </a:p>
        </p:txBody>
      </p:sp>
      <p:sp>
        <p:nvSpPr>
          <p:cNvPr id="7" name="Slide Number Placeholder 6"/>
          <p:cNvSpPr>
            <a:spLocks noGrp="1"/>
          </p:cNvSpPr>
          <p:nvPr>
            <p:ph type="sldNum" sz="quarter" idx="12"/>
          </p:nvPr>
        </p:nvSpPr>
        <p:spPr/>
        <p:txBody>
          <a:bodyPr/>
          <a:lstStyle/>
          <a:p>
            <a:fld id="{75EEE317-31D1-4760-8F5C-31CFE0F7B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B7B6EE-68D8-45B1-8F90-77A509CEF771}" type="datetime1">
              <a:rPr lang="en-US" smtClean="0"/>
              <a:t>11/20/2013</a:t>
            </a:fld>
            <a:endParaRPr lang="en-US"/>
          </a:p>
        </p:txBody>
      </p:sp>
      <p:sp>
        <p:nvSpPr>
          <p:cNvPr id="6" name="Footer Placeholder 5"/>
          <p:cNvSpPr>
            <a:spLocks noGrp="1"/>
          </p:cNvSpPr>
          <p:nvPr>
            <p:ph type="ftr" sz="quarter" idx="11"/>
          </p:nvPr>
        </p:nvSpPr>
        <p:spPr/>
        <p:txBody>
          <a:bodyPr/>
          <a:lstStyle/>
          <a:p>
            <a:r>
              <a:rPr lang="en-AU" smtClean="0"/>
              <a:t>© www.edgalaxy.com – Cool Stuff for Nerdy Teachers</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5EEE317-31D1-4760-8F5C-31CFE0F7B4A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452947-EC87-45D6-AD75-8BA6A509E4FF}" type="datetime1">
              <a:rPr lang="en-US" smtClean="0"/>
              <a:t>11/20/2013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AU" smtClean="0"/>
              <a:t>© www.edgalaxy.com – Cool Stuff for Nerdy Teachers</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EEE317-31D1-4760-8F5C-31CFE0F7B4A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Revising Our Personal Narratives</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a:xfrm>
            <a:off x="2667000" y="6356350"/>
            <a:ext cx="4038600" cy="365125"/>
          </a:xfrm>
        </p:spPr>
        <p:txBody>
          <a:bodyPr/>
          <a:lstStyle/>
          <a:p>
            <a:r>
              <a:rPr lang="en-AU" dirty="0" smtClean="0"/>
              <a:t>© www.edgalaxy.com – Cool Stuff for Nerdy Teachers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dialogue?</a:t>
            </a:r>
            <a:endParaRPr lang="en-US" dirty="0"/>
          </a:p>
        </p:txBody>
      </p:sp>
      <p:sp>
        <p:nvSpPr>
          <p:cNvPr id="3" name="Content Placeholder 2"/>
          <p:cNvSpPr>
            <a:spLocks noGrp="1"/>
          </p:cNvSpPr>
          <p:nvPr>
            <p:ph idx="1"/>
          </p:nvPr>
        </p:nvSpPr>
        <p:spPr/>
        <p:txBody>
          <a:bodyPr/>
          <a:lstStyle/>
          <a:p>
            <a:r>
              <a:rPr lang="en-US" dirty="0" smtClean="0"/>
              <a:t>Dialogue is when we quote someone’s exact words. </a:t>
            </a:r>
          </a:p>
          <a:p>
            <a:pPr lvl="3"/>
            <a:r>
              <a:rPr lang="en-US" dirty="0" smtClean="0"/>
              <a:t>“Hey, that is a cool shirt!” </a:t>
            </a:r>
          </a:p>
          <a:p>
            <a:pPr lvl="3">
              <a:buNone/>
            </a:pPr>
            <a:endParaRPr lang="en-US" dirty="0" smtClean="0"/>
          </a:p>
          <a:p>
            <a:r>
              <a:rPr lang="en-US" dirty="0" smtClean="0"/>
              <a:t>When you are narrating a memory, think about the way people spoke.  </a:t>
            </a:r>
          </a:p>
          <a:p>
            <a:pPr>
              <a:buNone/>
            </a:pPr>
            <a:endParaRPr lang="en-US" dirty="0" smtClean="0"/>
          </a:p>
          <a:p>
            <a:r>
              <a:rPr lang="en-US" dirty="0" smtClean="0"/>
              <a:t>Sometimes people do not speak in complete sentences.</a:t>
            </a:r>
          </a:p>
          <a:p>
            <a:pPr lvl="2"/>
            <a:r>
              <a:rPr lang="en-US" dirty="0" smtClean="0"/>
              <a:t>“What?”  </a:t>
            </a:r>
            <a:endParaRPr lang="en-US" dirty="0"/>
          </a:p>
        </p:txBody>
      </p:sp>
      <p:sp>
        <p:nvSpPr>
          <p:cNvPr id="4" name="Footer Placeholder 3"/>
          <p:cNvSpPr>
            <a:spLocks noGrp="1"/>
          </p:cNvSpPr>
          <p:nvPr>
            <p:ph type="ftr" sz="quarter" idx="11"/>
          </p:nvPr>
        </p:nvSpPr>
        <p:spPr>
          <a:xfrm>
            <a:off x="2667000" y="6356350"/>
            <a:ext cx="3810000" cy="365125"/>
          </a:xfrm>
        </p:spPr>
        <p:txBody>
          <a:bodyPr/>
          <a:lstStyle/>
          <a:p>
            <a:r>
              <a:rPr lang="en-AU" dirty="0" smtClean="0"/>
              <a:t>© www.edgalaxy.com – Cool Stuff for Nerdy Teachers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Punctuating dialogue</a:t>
            </a:r>
            <a:endParaRPr lang="en-US" dirty="0"/>
          </a:p>
        </p:txBody>
      </p:sp>
      <p:sp>
        <p:nvSpPr>
          <p:cNvPr id="3" name="Content Placeholder 2"/>
          <p:cNvSpPr>
            <a:spLocks noGrp="1"/>
          </p:cNvSpPr>
          <p:nvPr>
            <p:ph idx="1"/>
          </p:nvPr>
        </p:nvSpPr>
        <p:spPr/>
        <p:txBody>
          <a:bodyPr/>
          <a:lstStyle/>
          <a:p>
            <a:r>
              <a:rPr lang="en-US" dirty="0" smtClean="0"/>
              <a:t>Use quotation marks to surround spoken words.</a:t>
            </a:r>
          </a:p>
          <a:p>
            <a:pPr>
              <a:buNone/>
            </a:pPr>
            <a:endParaRPr lang="en-US" dirty="0" smtClean="0"/>
          </a:p>
          <a:p>
            <a:r>
              <a:rPr lang="en-US" dirty="0" smtClean="0"/>
              <a:t>Put all punctuation marks inside the quotation marks.</a:t>
            </a:r>
          </a:p>
          <a:p>
            <a:pPr>
              <a:buNone/>
            </a:pPr>
            <a:endParaRPr lang="en-US" dirty="0" smtClean="0"/>
          </a:p>
          <a:p>
            <a:r>
              <a:rPr lang="en-US" dirty="0" smtClean="0"/>
              <a:t>Indent each time someone new is speaking.</a:t>
            </a:r>
            <a:endParaRPr lang="en-US" dirty="0"/>
          </a:p>
        </p:txBody>
      </p:sp>
      <p:sp>
        <p:nvSpPr>
          <p:cNvPr id="4" name="Footer Placeholder 3"/>
          <p:cNvSpPr>
            <a:spLocks noGrp="1"/>
          </p:cNvSpPr>
          <p:nvPr>
            <p:ph type="ftr" sz="quarter" idx="11"/>
          </p:nvPr>
        </p:nvSpPr>
        <p:spPr>
          <a:xfrm>
            <a:off x="2667000" y="6356350"/>
            <a:ext cx="3810000" cy="365125"/>
          </a:xfrm>
        </p:spPr>
        <p:txBody>
          <a:bodyPr/>
          <a:lstStyle/>
          <a:p>
            <a:r>
              <a:rPr lang="en-AU" dirty="0" smtClean="0"/>
              <a:t>© www.edgalaxy.com – Cool Stuff for Nerdy Teachers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Tagged dialogue</a:t>
            </a:r>
            <a:endParaRPr lang="en-US" dirty="0"/>
          </a:p>
        </p:txBody>
      </p:sp>
      <p:sp>
        <p:nvSpPr>
          <p:cNvPr id="3" name="Content Placeholder 2"/>
          <p:cNvSpPr>
            <a:spLocks noGrp="1"/>
          </p:cNvSpPr>
          <p:nvPr>
            <p:ph idx="1"/>
          </p:nvPr>
        </p:nvSpPr>
        <p:spPr/>
        <p:txBody>
          <a:bodyPr/>
          <a:lstStyle/>
          <a:p>
            <a:r>
              <a:rPr lang="en-US" dirty="0" smtClean="0"/>
              <a:t>An author will write </a:t>
            </a:r>
            <a:r>
              <a:rPr lang="en-US" i="1" dirty="0" smtClean="0"/>
              <a:t>he said, she said, he asked</a:t>
            </a:r>
            <a:r>
              <a:rPr lang="en-US" dirty="0" smtClean="0"/>
              <a:t>, etc.. To let the reader know who is talking.  </a:t>
            </a:r>
          </a:p>
          <a:p>
            <a:endParaRPr lang="en-US" dirty="0" smtClean="0"/>
          </a:p>
          <a:p>
            <a:endParaRPr lang="en-US" dirty="0" smtClean="0"/>
          </a:p>
          <a:p>
            <a:r>
              <a:rPr lang="en-US" dirty="0" smtClean="0"/>
              <a:t>“Whoa!  Look at that cool bike,” </a:t>
            </a:r>
            <a:r>
              <a:rPr lang="en-US" dirty="0" smtClean="0">
                <a:solidFill>
                  <a:srgbClr val="FF0000"/>
                </a:solidFill>
              </a:rPr>
              <a:t>Marla exclaimed.</a:t>
            </a:r>
          </a:p>
          <a:p>
            <a:endParaRPr lang="en-US" dirty="0" smtClean="0"/>
          </a:p>
          <a:p>
            <a:r>
              <a:rPr lang="en-US" dirty="0" smtClean="0">
                <a:solidFill>
                  <a:srgbClr val="FF0000"/>
                </a:solidFill>
              </a:rPr>
              <a:t>Tammy said, </a:t>
            </a:r>
            <a:r>
              <a:rPr lang="en-US" dirty="0" smtClean="0"/>
              <a:t>“My dad falls asleep in front of the TV every night.”</a:t>
            </a:r>
            <a:endParaRPr lang="en-US" dirty="0"/>
          </a:p>
        </p:txBody>
      </p:sp>
      <p:sp>
        <p:nvSpPr>
          <p:cNvPr id="4" name="Footer Placeholder 3"/>
          <p:cNvSpPr>
            <a:spLocks noGrp="1"/>
          </p:cNvSpPr>
          <p:nvPr>
            <p:ph type="ftr" sz="quarter" idx="11"/>
          </p:nvPr>
        </p:nvSpPr>
        <p:spPr>
          <a:xfrm>
            <a:off x="2667000" y="6356350"/>
            <a:ext cx="3733800" cy="365125"/>
          </a:xfrm>
        </p:spPr>
        <p:txBody>
          <a:bodyPr/>
          <a:lstStyle/>
          <a:p>
            <a:r>
              <a:rPr lang="en-AU" dirty="0" smtClean="0"/>
              <a:t>© www.edgalaxy.com – Cool Stuff for Nerdy Teachers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After that, my grandma took me to see my great aunt in the casket. She looked so peaceful and beautiful as </a:t>
            </a:r>
            <a:r>
              <a:rPr lang="en-US" dirty="0" smtClean="0">
                <a:solidFill>
                  <a:srgbClr val="FF0000"/>
                </a:solidFill>
              </a:rPr>
              <a:t>my grandma said, </a:t>
            </a:r>
            <a:r>
              <a:rPr lang="en-US" dirty="0" smtClean="0">
                <a:solidFill>
                  <a:schemeClr val="tx2">
                    <a:lumMod val="75000"/>
                  </a:schemeClr>
                </a:solidFill>
              </a:rPr>
              <a:t>“</a:t>
            </a:r>
            <a:r>
              <a:rPr lang="en-US" sz="5400" dirty="0" smtClean="0"/>
              <a:t>S</a:t>
            </a:r>
            <a:r>
              <a:rPr lang="en-US" dirty="0" smtClean="0">
                <a:solidFill>
                  <a:schemeClr val="tx2">
                    <a:lumMod val="75000"/>
                  </a:schemeClr>
                </a:solidFill>
              </a:rPr>
              <a:t>he told me she didn’t sleep in her dress clothes, and she wasn’t going to be buried in her dress clothes so, she picked sleep clothes to be buried in.”</a:t>
            </a:r>
            <a:r>
              <a:rPr lang="en-US" dirty="0" smtClean="0"/>
              <a:t>  She was dressed in a pink robe with a velvet, soft pink nightgown under. She had pearls over her </a:t>
            </a:r>
            <a:r>
              <a:rPr lang="en-US" dirty="0" err="1" smtClean="0"/>
              <a:t>rist</a:t>
            </a:r>
            <a:r>
              <a:rPr lang="en-US" dirty="0" smtClean="0"/>
              <a:t>, too. I thought about all the happy memories, and couldn’t stop seeing her smile in my mind. I could still hear her talking, and laughing, and everything else. </a:t>
            </a:r>
          </a:p>
          <a:p>
            <a:endParaRPr lang="en-US" dirty="0"/>
          </a:p>
        </p:txBody>
      </p:sp>
      <p:sp>
        <p:nvSpPr>
          <p:cNvPr id="4" name="Footer Placeholder 3"/>
          <p:cNvSpPr>
            <a:spLocks noGrp="1"/>
          </p:cNvSpPr>
          <p:nvPr>
            <p:ph type="ftr" sz="quarter" idx="11"/>
          </p:nvPr>
        </p:nvSpPr>
        <p:spPr/>
        <p:txBody>
          <a:bodyPr/>
          <a:lstStyle/>
          <a:p>
            <a:r>
              <a:rPr lang="en-AU" smtClean="0"/>
              <a:t>© www.edgalaxy.com – Cool Stuff for Nerdy Teachers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sz="half" idx="1"/>
          </p:nvPr>
        </p:nvSpPr>
        <p:spPr/>
        <p:txBody>
          <a:bodyPr/>
          <a:lstStyle/>
          <a:p>
            <a:pPr>
              <a:buNone/>
            </a:pPr>
            <a:r>
              <a:rPr lang="en-US" b="1" u="sng" dirty="0" smtClean="0"/>
              <a:t>Before:   </a:t>
            </a:r>
            <a:r>
              <a:rPr lang="en-US" dirty="0" smtClean="0"/>
              <a:t>My mom came in my room and was crying. She couldn’t breathe and my mom softly said Uncle Joe has passed away. I was so upset I started to cry also .”  </a:t>
            </a:r>
            <a:endParaRPr lang="en-US" dirty="0"/>
          </a:p>
        </p:txBody>
      </p:sp>
      <p:sp>
        <p:nvSpPr>
          <p:cNvPr id="6" name="Content Placeholder 5"/>
          <p:cNvSpPr>
            <a:spLocks noGrp="1"/>
          </p:cNvSpPr>
          <p:nvPr>
            <p:ph sz="half" idx="2"/>
          </p:nvPr>
        </p:nvSpPr>
        <p:spPr/>
        <p:txBody>
          <a:bodyPr/>
          <a:lstStyle/>
          <a:p>
            <a:pPr>
              <a:buNone/>
            </a:pPr>
            <a:r>
              <a:rPr lang="en-US" b="1" u="sng" dirty="0" smtClean="0"/>
              <a:t>After:  </a:t>
            </a:r>
            <a:r>
              <a:rPr lang="en-US" dirty="0" smtClean="0"/>
              <a:t>My mom came in my room and crying. She couldn’t breathe and my mom softly said</a:t>
            </a:r>
            <a:r>
              <a:rPr lang="en-US" dirty="0" smtClean="0">
                <a:solidFill>
                  <a:srgbClr val="FF0000"/>
                </a:solidFill>
              </a:rPr>
              <a:t>, “Uncle Joe has passed away.” </a:t>
            </a:r>
            <a:r>
              <a:rPr lang="en-US" dirty="0" smtClean="0"/>
              <a:t>I was so upset I started to cry also .” </a:t>
            </a:r>
            <a:endParaRPr lang="en-US" b="1" u="sng" dirty="0"/>
          </a:p>
        </p:txBody>
      </p:sp>
      <p:sp>
        <p:nvSpPr>
          <p:cNvPr id="2" name="Footer Placeholder 1"/>
          <p:cNvSpPr>
            <a:spLocks noGrp="1"/>
          </p:cNvSpPr>
          <p:nvPr>
            <p:ph type="ftr" sz="quarter" idx="11"/>
          </p:nvPr>
        </p:nvSpPr>
        <p:spPr>
          <a:xfrm>
            <a:off x="2667000" y="6356350"/>
            <a:ext cx="3733800" cy="365125"/>
          </a:xfrm>
        </p:spPr>
        <p:txBody>
          <a:bodyPr/>
          <a:lstStyle/>
          <a:p>
            <a:r>
              <a:rPr lang="en-AU" dirty="0" smtClean="0"/>
              <a:t>© www.edgalaxy.com – Cool Stuff for Nerdy Teachers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sz="half" idx="1"/>
          </p:nvPr>
        </p:nvSpPr>
        <p:spPr/>
        <p:txBody>
          <a:bodyPr>
            <a:normAutofit fontScale="77500" lnSpcReduction="20000"/>
          </a:bodyPr>
          <a:lstStyle/>
          <a:p>
            <a:pPr>
              <a:buNone/>
            </a:pPr>
            <a:r>
              <a:rPr lang="en-US" b="1" u="sng" dirty="0" smtClean="0"/>
              <a:t>Before:  </a:t>
            </a:r>
            <a:r>
              <a:rPr lang="en-US" dirty="0" smtClean="0"/>
              <a:t>Next, it was my turn to step to the plate I got my helmet and gloves on. Then, I walked out of the dugout and picked up the bat and got to the plate. I was nervous because I didn’t know whether he would strike me out or not. He threw a strike at first then I swung the bat the bat had hit the ball. When the ball hit the bat I heard a loud ding and felt the vibration of the bat.</a:t>
            </a:r>
          </a:p>
          <a:p>
            <a:pPr>
              <a:buNone/>
            </a:pPr>
            <a:endParaRPr lang="en-US" dirty="0"/>
          </a:p>
        </p:txBody>
      </p:sp>
      <p:sp>
        <p:nvSpPr>
          <p:cNvPr id="6" name="Content Placeholder 5"/>
          <p:cNvSpPr>
            <a:spLocks noGrp="1"/>
          </p:cNvSpPr>
          <p:nvPr>
            <p:ph sz="half" idx="2"/>
          </p:nvPr>
        </p:nvSpPr>
        <p:spPr/>
        <p:txBody>
          <a:bodyPr>
            <a:normAutofit fontScale="77500" lnSpcReduction="20000"/>
          </a:bodyPr>
          <a:lstStyle/>
          <a:p>
            <a:pPr>
              <a:buNone/>
            </a:pPr>
            <a:r>
              <a:rPr lang="en-US" b="1" u="sng" dirty="0" smtClean="0"/>
              <a:t>After:  </a:t>
            </a:r>
            <a:r>
              <a:rPr lang="en-US" dirty="0" smtClean="0"/>
              <a:t>Next, it was my turn to step to the plate I got my helmet and gloves on. Then, I walked out of the dugout and picked up the bat and got to the plate. I was nervous because I didn’t know whether he would strike me out or not.  </a:t>
            </a:r>
            <a:r>
              <a:rPr lang="en-US" dirty="0" smtClean="0">
                <a:solidFill>
                  <a:srgbClr val="FF0000"/>
                </a:solidFill>
              </a:rPr>
              <a:t>I heard a familiar voice  enthusiastically screaming, “Go Ricky!”</a:t>
            </a:r>
            <a:r>
              <a:rPr lang="en-US" dirty="0" smtClean="0"/>
              <a:t>  He threw a strike at first then I swung the bat the bat had hit the ball. When the ball hit the bat I heard a loud ding and felt the vibration of the bat.  </a:t>
            </a:r>
          </a:p>
          <a:p>
            <a:pPr>
              <a:buNone/>
            </a:pPr>
            <a:endParaRPr lang="en-US" dirty="0"/>
          </a:p>
        </p:txBody>
      </p:sp>
      <p:sp>
        <p:nvSpPr>
          <p:cNvPr id="2" name="Footer Placeholder 1"/>
          <p:cNvSpPr>
            <a:spLocks noGrp="1"/>
          </p:cNvSpPr>
          <p:nvPr>
            <p:ph type="ftr" sz="quarter" idx="11"/>
          </p:nvPr>
        </p:nvSpPr>
        <p:spPr>
          <a:xfrm>
            <a:off x="2667000" y="6356350"/>
            <a:ext cx="3581400" cy="365125"/>
          </a:xfrm>
        </p:spPr>
        <p:txBody>
          <a:bodyPr/>
          <a:lstStyle/>
          <a:p>
            <a:r>
              <a:rPr lang="en-AU" dirty="0" smtClean="0"/>
              <a:t>© www.edgalaxy.com – Cool Stuff for Nerdy Teachers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sz="half" idx="1"/>
          </p:nvPr>
        </p:nvSpPr>
        <p:spPr/>
        <p:txBody>
          <a:bodyPr>
            <a:normAutofit lnSpcReduction="10000"/>
          </a:bodyPr>
          <a:lstStyle/>
          <a:p>
            <a:pPr>
              <a:buNone/>
            </a:pPr>
            <a:r>
              <a:rPr lang="en-US" b="1" u="sng" dirty="0" smtClean="0"/>
              <a:t>Before:</a:t>
            </a:r>
            <a:r>
              <a:rPr lang="en-US" dirty="0" smtClean="0"/>
              <a:t>  I was walking down the hug bright hall. On the way I saw other babies safe in their mothers arms. I was holding on to the old used and steel rail with grandma squeezed onto my hand just a little bite too hard. </a:t>
            </a:r>
          </a:p>
          <a:p>
            <a:pPr>
              <a:buNone/>
            </a:pPr>
            <a:endParaRPr lang="en-US" dirty="0"/>
          </a:p>
        </p:txBody>
      </p:sp>
      <p:sp>
        <p:nvSpPr>
          <p:cNvPr id="6" name="Content Placeholder 5"/>
          <p:cNvSpPr>
            <a:spLocks noGrp="1"/>
          </p:cNvSpPr>
          <p:nvPr>
            <p:ph sz="half" idx="2"/>
          </p:nvPr>
        </p:nvSpPr>
        <p:spPr/>
        <p:txBody>
          <a:bodyPr>
            <a:normAutofit lnSpcReduction="10000"/>
          </a:bodyPr>
          <a:lstStyle/>
          <a:p>
            <a:pPr>
              <a:buNone/>
            </a:pPr>
            <a:r>
              <a:rPr lang="en-US" b="1" u="sng" dirty="0" smtClean="0"/>
              <a:t>After: </a:t>
            </a:r>
            <a:r>
              <a:rPr lang="en-US" dirty="0" smtClean="0"/>
              <a:t>I was walking down the hug bright hall. On the way I saw other babies safe in their mothers arms. I was holding on to the old used and steel rail with grandma squeezed onto my hand just a little bite too hard</a:t>
            </a:r>
            <a:r>
              <a:rPr lang="en-US" dirty="0" smtClean="0">
                <a:solidFill>
                  <a:srgbClr val="FF0000"/>
                </a:solidFill>
              </a:rPr>
              <a:t>.    “Are you nervous,”  Grandma’s calming voice asked.  </a:t>
            </a:r>
            <a:endParaRPr lang="en-US" dirty="0">
              <a:solidFill>
                <a:srgbClr val="FF0000"/>
              </a:solidFill>
            </a:endParaRPr>
          </a:p>
        </p:txBody>
      </p:sp>
      <p:sp>
        <p:nvSpPr>
          <p:cNvPr id="2" name="Footer Placeholder 1"/>
          <p:cNvSpPr>
            <a:spLocks noGrp="1"/>
          </p:cNvSpPr>
          <p:nvPr>
            <p:ph type="ftr" sz="quarter" idx="11"/>
          </p:nvPr>
        </p:nvSpPr>
        <p:spPr>
          <a:xfrm>
            <a:off x="2667000" y="6356350"/>
            <a:ext cx="3733800" cy="365125"/>
          </a:xfrm>
        </p:spPr>
        <p:txBody>
          <a:bodyPr/>
          <a:lstStyle/>
          <a:p>
            <a:r>
              <a:rPr lang="en-AU" dirty="0" smtClean="0"/>
              <a:t>© www.edgalaxy.com – Cool Stuff for Nerdy Teachers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What’s wrong with this example of dialogue?</a:t>
            </a:r>
            <a:endParaRPr lang="en-US" dirty="0"/>
          </a:p>
        </p:txBody>
      </p:sp>
      <p:sp>
        <p:nvSpPr>
          <p:cNvPr id="6" name="Content Placeholder 5"/>
          <p:cNvSpPr>
            <a:spLocks noGrp="1"/>
          </p:cNvSpPr>
          <p:nvPr>
            <p:ph idx="1"/>
          </p:nvPr>
        </p:nvSpPr>
        <p:spPr>
          <a:xfrm>
            <a:off x="457200" y="1935480"/>
            <a:ext cx="8229600" cy="807720"/>
          </a:xfrm>
        </p:spPr>
        <p:txBody>
          <a:bodyPr/>
          <a:lstStyle/>
          <a:p>
            <a:r>
              <a:rPr lang="en-US" dirty="0" smtClean="0"/>
              <a:t>I don’t want to go, “exclaimed the tired, little boy.”</a:t>
            </a:r>
          </a:p>
          <a:p>
            <a:endParaRPr lang="en-US" dirty="0" smtClean="0"/>
          </a:p>
          <a:p>
            <a:pPr>
              <a:buNone/>
            </a:pPr>
            <a:endParaRPr lang="en-US" dirty="0" smtClean="0"/>
          </a:p>
          <a:p>
            <a:endParaRPr lang="en-US" dirty="0"/>
          </a:p>
        </p:txBody>
      </p:sp>
      <p:sp>
        <p:nvSpPr>
          <p:cNvPr id="7" name="Content Placeholder 5"/>
          <p:cNvSpPr txBox="1">
            <a:spLocks/>
          </p:cNvSpPr>
          <p:nvPr/>
        </p:nvSpPr>
        <p:spPr>
          <a:xfrm>
            <a:off x="609600" y="3581400"/>
            <a:ext cx="8229600" cy="8077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rgbClr val="FF0000"/>
                </a:solidFill>
                <a:effectLst/>
                <a:uLnTx/>
                <a:uFillTx/>
                <a:latin typeface="+mn-lt"/>
                <a:ea typeface="+mn-ea"/>
                <a:cs typeface="+mn-cs"/>
              </a:rPr>
              <a:t>“I don’t want to go,”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exclaimed the tired, little boy.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Footer Placeholder 1"/>
          <p:cNvSpPr>
            <a:spLocks noGrp="1"/>
          </p:cNvSpPr>
          <p:nvPr>
            <p:ph type="ftr" sz="quarter" idx="11"/>
          </p:nvPr>
        </p:nvSpPr>
        <p:spPr>
          <a:xfrm>
            <a:off x="2667000" y="6356350"/>
            <a:ext cx="3886200" cy="365125"/>
          </a:xfrm>
        </p:spPr>
        <p:txBody>
          <a:bodyPr/>
          <a:lstStyle/>
          <a:p>
            <a:r>
              <a:rPr lang="en-AU" dirty="0" smtClean="0"/>
              <a:t>© www.edgalaxy.com – Cool Stuff for Nerdy Teachers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What’s wrong with this example of dialogue?</a:t>
            </a:r>
            <a:endParaRPr lang="en-US" dirty="0"/>
          </a:p>
        </p:txBody>
      </p:sp>
      <p:sp>
        <p:nvSpPr>
          <p:cNvPr id="6" name="Content Placeholder 5"/>
          <p:cNvSpPr>
            <a:spLocks noGrp="1"/>
          </p:cNvSpPr>
          <p:nvPr>
            <p:ph idx="1"/>
          </p:nvPr>
        </p:nvSpPr>
        <p:spPr>
          <a:xfrm>
            <a:off x="457200" y="1935480"/>
            <a:ext cx="8229600" cy="807720"/>
          </a:xfrm>
        </p:spPr>
        <p:txBody>
          <a:bodyPr/>
          <a:lstStyle/>
          <a:p>
            <a:pPr>
              <a:buNone/>
            </a:pPr>
            <a:r>
              <a:rPr lang="en-US" dirty="0" smtClean="0"/>
              <a:t>“what are you talking about.” asked the man.</a:t>
            </a:r>
          </a:p>
          <a:p>
            <a:endParaRPr lang="en-US" dirty="0" smtClean="0"/>
          </a:p>
          <a:p>
            <a:endParaRPr lang="en-US" dirty="0"/>
          </a:p>
        </p:txBody>
      </p:sp>
      <p:sp>
        <p:nvSpPr>
          <p:cNvPr id="7" name="Content Placeholder 5"/>
          <p:cNvSpPr txBox="1">
            <a:spLocks/>
          </p:cNvSpPr>
          <p:nvPr/>
        </p:nvSpPr>
        <p:spPr>
          <a:xfrm>
            <a:off x="609600" y="3581400"/>
            <a:ext cx="8229600" cy="8077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0" u="none" strike="noStrike" kern="1200" cap="none" spc="0" normalizeH="0" baseline="0" noProof="0" dirty="0" smtClean="0">
                <a:ln>
                  <a:noFill/>
                </a:ln>
                <a:solidFill>
                  <a:srgbClr val="FF0000"/>
                </a:solidFill>
                <a:effectLst/>
                <a:uLnTx/>
                <a:uFillTx/>
                <a:latin typeface="+mn-lt"/>
                <a:ea typeface="+mn-ea"/>
                <a:cs typeface="+mn-cs"/>
              </a:rPr>
              <a:t>W</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hat are you talking about,” asked the man</a:t>
            </a:r>
            <a:r>
              <a:rPr kumimoji="0" lang="en-US" sz="2600" b="0" i="0" u="none" strike="noStrike" kern="1200" cap="none" spc="0" normalizeH="0" baseline="0" noProof="0" dirty="0" smtClean="0">
                <a:ln>
                  <a:noFill/>
                </a:ln>
                <a:solidFill>
                  <a:srgbClr val="FF0000"/>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Footer Placeholder 1"/>
          <p:cNvSpPr>
            <a:spLocks noGrp="1"/>
          </p:cNvSpPr>
          <p:nvPr>
            <p:ph type="ftr" sz="quarter" idx="11"/>
          </p:nvPr>
        </p:nvSpPr>
        <p:spPr>
          <a:xfrm>
            <a:off x="2667000" y="6356350"/>
            <a:ext cx="3733800" cy="365125"/>
          </a:xfrm>
        </p:spPr>
        <p:txBody>
          <a:bodyPr/>
          <a:lstStyle/>
          <a:p>
            <a:r>
              <a:rPr lang="en-AU" dirty="0" smtClean="0"/>
              <a:t>© www.edgalaxy.com – Cool Stuff for Nerdy Teachers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lstStyle/>
          <a:p>
            <a:r>
              <a:rPr lang="en-US" dirty="0" smtClean="0"/>
              <a:t>Read through your personal narrative, and look for places to add in dialogue.  </a:t>
            </a:r>
          </a:p>
          <a:p>
            <a:endParaRPr lang="en-US" dirty="0" smtClean="0"/>
          </a:p>
          <a:p>
            <a:r>
              <a:rPr lang="en-US" dirty="0" smtClean="0"/>
              <a:t>You should add in 2 examples of dialogue into your </a:t>
            </a:r>
            <a:r>
              <a:rPr lang="en-US" smtClean="0"/>
              <a:t>rough draft.  </a:t>
            </a:r>
            <a:endParaRPr lang="en-US"/>
          </a:p>
        </p:txBody>
      </p:sp>
      <p:sp>
        <p:nvSpPr>
          <p:cNvPr id="4" name="Footer Placeholder 3"/>
          <p:cNvSpPr>
            <a:spLocks noGrp="1"/>
          </p:cNvSpPr>
          <p:nvPr>
            <p:ph type="ftr" sz="quarter" idx="11"/>
          </p:nvPr>
        </p:nvSpPr>
        <p:spPr>
          <a:xfrm>
            <a:off x="2667000" y="6356350"/>
            <a:ext cx="3657600" cy="365125"/>
          </a:xfrm>
        </p:spPr>
        <p:txBody>
          <a:bodyPr/>
          <a:lstStyle/>
          <a:p>
            <a:r>
              <a:rPr lang="en-AU" dirty="0" smtClean="0"/>
              <a:t>© www.edgalaxy.com – Cool Stuff for Nerdy Teachers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259"/>
            <a:ext cx="8229600" cy="1161288"/>
          </a:xfrm>
        </p:spPr>
        <p:txBody>
          <a:bodyPr>
            <a:normAutofit fontScale="90000"/>
          </a:bodyPr>
          <a:lstStyle/>
          <a:p>
            <a:r>
              <a:rPr lang="en-US" dirty="0" smtClean="0"/>
              <a:t>Revising:  editing the content of your piece to make your ideas clearer</a:t>
            </a:r>
            <a:endParaRPr lang="en-US" dirty="0"/>
          </a:p>
        </p:txBody>
      </p:sp>
      <p:sp>
        <p:nvSpPr>
          <p:cNvPr id="3" name="Content Placeholder 2"/>
          <p:cNvSpPr>
            <a:spLocks noGrp="1"/>
          </p:cNvSpPr>
          <p:nvPr>
            <p:ph idx="1"/>
          </p:nvPr>
        </p:nvSpPr>
        <p:spPr>
          <a:xfrm>
            <a:off x="457200" y="2514600"/>
            <a:ext cx="8229600" cy="3810000"/>
          </a:xfrm>
        </p:spPr>
        <p:txBody>
          <a:bodyPr/>
          <a:lstStyle/>
          <a:p>
            <a:r>
              <a:rPr lang="en-US" dirty="0" smtClean="0"/>
              <a:t>Day 1:  Explode the Moment:  “Show, Don’t Tell”</a:t>
            </a:r>
          </a:p>
          <a:p>
            <a:r>
              <a:rPr lang="en-US" dirty="0" smtClean="0"/>
              <a:t>Day 2:  Adding figurative language</a:t>
            </a:r>
          </a:p>
          <a:p>
            <a:r>
              <a:rPr lang="en-US" dirty="0" smtClean="0"/>
              <a:t>Day 3:  Sentence fluency</a:t>
            </a:r>
          </a:p>
          <a:p>
            <a:r>
              <a:rPr lang="en-US" dirty="0" smtClean="0"/>
              <a:t>Day 4:  Transition Words</a:t>
            </a:r>
          </a:p>
          <a:p>
            <a:r>
              <a:rPr lang="en-US" dirty="0" smtClean="0"/>
              <a:t>Day 5:  Adding dialogue</a:t>
            </a:r>
            <a:endParaRPr lang="en-US" dirty="0"/>
          </a:p>
        </p:txBody>
      </p:sp>
      <p:sp>
        <p:nvSpPr>
          <p:cNvPr id="4" name="Footer Placeholder 3"/>
          <p:cNvSpPr>
            <a:spLocks noGrp="1"/>
          </p:cNvSpPr>
          <p:nvPr>
            <p:ph type="ftr" sz="quarter" idx="11"/>
          </p:nvPr>
        </p:nvSpPr>
        <p:spPr>
          <a:xfrm>
            <a:off x="2667000" y="6356350"/>
            <a:ext cx="4267200" cy="365125"/>
          </a:xfrm>
        </p:spPr>
        <p:txBody>
          <a:bodyPr/>
          <a:lstStyle/>
          <a:p>
            <a:r>
              <a:rPr lang="en-AU" dirty="0" smtClean="0"/>
              <a:t>© www.edgalaxy.com – Cool Stuff for Nerdy Teachers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it mean </a:t>
            </a:r>
            <a:r>
              <a:rPr lang="en-US" dirty="0" err="1" smtClean="0"/>
              <a:t>to“Explode</a:t>
            </a:r>
            <a:r>
              <a:rPr lang="en-US" dirty="0" smtClean="0"/>
              <a:t> the Moment?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Take us through the important sections of your memory in slow motion.  </a:t>
            </a:r>
          </a:p>
          <a:p>
            <a:pPr>
              <a:buNone/>
            </a:pPr>
            <a:endParaRPr lang="en-US" dirty="0" smtClean="0"/>
          </a:p>
          <a:p>
            <a:r>
              <a:rPr lang="en-US" dirty="0" smtClean="0"/>
              <a:t>Show your audience what is happening, don’t just tell them.</a:t>
            </a:r>
          </a:p>
          <a:p>
            <a:endParaRPr lang="en-US" dirty="0" smtClean="0"/>
          </a:p>
          <a:p>
            <a:r>
              <a:rPr lang="en-US" dirty="0" smtClean="0"/>
              <a:t>Add in more description.</a:t>
            </a:r>
          </a:p>
          <a:p>
            <a:pPr>
              <a:buNone/>
            </a:pPr>
            <a:r>
              <a:rPr lang="en-US" dirty="0" smtClean="0"/>
              <a:t>  </a:t>
            </a:r>
          </a:p>
          <a:p>
            <a:r>
              <a:rPr lang="en-US" dirty="0" smtClean="0"/>
              <a:t>Use dialogue to slow down this short section of time. </a:t>
            </a:r>
          </a:p>
          <a:p>
            <a:pPr>
              <a:buNone/>
            </a:pPr>
            <a:r>
              <a:rPr lang="en-US" dirty="0" smtClean="0"/>
              <a:t> </a:t>
            </a:r>
          </a:p>
          <a:p>
            <a:r>
              <a:rPr lang="en-US" dirty="0" smtClean="0"/>
              <a:t>Make use of a flashback.  </a:t>
            </a:r>
          </a:p>
          <a:p>
            <a:pPr>
              <a:buNone/>
            </a:pPr>
            <a:endParaRPr lang="en-US" dirty="0" smtClean="0"/>
          </a:p>
          <a:p>
            <a:r>
              <a:rPr lang="en-US" dirty="0" smtClean="0"/>
              <a:t>Share your present thoughts.  </a:t>
            </a:r>
            <a:endParaRPr lang="en-US" dirty="0"/>
          </a:p>
        </p:txBody>
      </p:sp>
      <p:sp>
        <p:nvSpPr>
          <p:cNvPr id="4" name="Footer Placeholder 3"/>
          <p:cNvSpPr>
            <a:spLocks noGrp="1"/>
          </p:cNvSpPr>
          <p:nvPr>
            <p:ph type="ftr" sz="quarter" idx="11"/>
          </p:nvPr>
        </p:nvSpPr>
        <p:spPr>
          <a:xfrm>
            <a:off x="2667000" y="6356350"/>
            <a:ext cx="3886200" cy="365125"/>
          </a:xfrm>
        </p:spPr>
        <p:txBody>
          <a:bodyPr/>
          <a:lstStyle/>
          <a:p>
            <a:r>
              <a:rPr lang="en-AU" dirty="0" smtClean="0"/>
              <a:t>© www.edgalaxy.com – Cool Stuff for Nerdy Teachers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4000" dirty="0" smtClean="0"/>
              <a:t>Take us through the important sections of your memory in slow motion. </a:t>
            </a:r>
            <a:endParaRPr lang="en-US" sz="4000" dirty="0"/>
          </a:p>
        </p:txBody>
      </p:sp>
      <p:sp>
        <p:nvSpPr>
          <p:cNvPr id="4" name="Content Placeholder 3"/>
          <p:cNvSpPr>
            <a:spLocks noGrp="1"/>
          </p:cNvSpPr>
          <p:nvPr>
            <p:ph sz="half" idx="1"/>
          </p:nvPr>
        </p:nvSpPr>
        <p:spPr/>
        <p:txBody>
          <a:bodyPr>
            <a:normAutofit fontScale="92500"/>
          </a:bodyPr>
          <a:lstStyle/>
          <a:p>
            <a:pPr>
              <a:buNone/>
            </a:pPr>
            <a:r>
              <a:rPr lang="en-US" b="1" u="sng" dirty="0" smtClean="0"/>
              <a:t>BEFORE</a:t>
            </a:r>
            <a:r>
              <a:rPr lang="en-US" dirty="0" smtClean="0"/>
              <a:t>:</a:t>
            </a:r>
          </a:p>
          <a:p>
            <a:pPr algn="just">
              <a:buNone/>
            </a:pPr>
            <a:r>
              <a:rPr lang="en-US" dirty="0" smtClean="0"/>
              <a:t>		After I got over my fear, I put on my helmet and stepped on the 4-wheeler.My dad asked “are you nervous?”I replied, “You bet I am!”So my dad gave me instructions and I got it started. ROAR! Man it was so loud I could feel my body </a:t>
            </a:r>
            <a:r>
              <a:rPr lang="en-US" b="1" dirty="0" smtClean="0"/>
              <a:t>shaking.</a:t>
            </a:r>
            <a:endParaRPr lang="en-US" dirty="0" smtClean="0"/>
          </a:p>
          <a:p>
            <a:pPr>
              <a:buNone/>
            </a:pPr>
            <a:endParaRPr lang="en-US" dirty="0"/>
          </a:p>
        </p:txBody>
      </p:sp>
      <p:sp>
        <p:nvSpPr>
          <p:cNvPr id="5" name="Content Placeholder 4"/>
          <p:cNvSpPr>
            <a:spLocks noGrp="1"/>
          </p:cNvSpPr>
          <p:nvPr>
            <p:ph sz="half" idx="2"/>
          </p:nvPr>
        </p:nvSpPr>
        <p:spPr/>
        <p:txBody>
          <a:bodyPr>
            <a:normAutofit fontScale="92500"/>
          </a:bodyPr>
          <a:lstStyle/>
          <a:p>
            <a:pPr>
              <a:buNone/>
            </a:pPr>
            <a:r>
              <a:rPr lang="en-US" b="1" u="sng" dirty="0" smtClean="0"/>
              <a:t>AFTER: </a:t>
            </a:r>
            <a:r>
              <a:rPr lang="en-US" dirty="0" smtClean="0"/>
              <a:t> </a:t>
            </a:r>
          </a:p>
          <a:p>
            <a:pPr>
              <a:buNone/>
            </a:pPr>
            <a:r>
              <a:rPr lang="en-US" dirty="0" smtClean="0"/>
              <a:t>	After  I got over my fear, I put on my helmet and stepped on the 4-wheeler.  </a:t>
            </a:r>
            <a:r>
              <a:rPr lang="en-US" dirty="0" smtClean="0">
                <a:solidFill>
                  <a:srgbClr val="FF0000"/>
                </a:solidFill>
              </a:rPr>
              <a:t>Sitting on the seat seemed to rev my energy even more.  My heart had to have been vibrating like the engine, as I turned the key to its “on” position.  </a:t>
            </a:r>
            <a:r>
              <a:rPr lang="en-US" dirty="0" smtClean="0"/>
              <a:t>My dad asked….</a:t>
            </a:r>
          </a:p>
          <a:p>
            <a:pPr>
              <a:buNone/>
            </a:pPr>
            <a:endParaRPr lang="en-US" dirty="0"/>
          </a:p>
        </p:txBody>
      </p:sp>
      <p:sp>
        <p:nvSpPr>
          <p:cNvPr id="3" name="Footer Placeholder 2"/>
          <p:cNvSpPr>
            <a:spLocks noGrp="1"/>
          </p:cNvSpPr>
          <p:nvPr>
            <p:ph type="ftr" sz="quarter" idx="11"/>
          </p:nvPr>
        </p:nvSpPr>
        <p:spPr>
          <a:xfrm>
            <a:off x="2667000" y="6356350"/>
            <a:ext cx="3733800" cy="365125"/>
          </a:xfrm>
        </p:spPr>
        <p:txBody>
          <a:bodyPr/>
          <a:lstStyle/>
          <a:p>
            <a:r>
              <a:rPr lang="en-AU" dirty="0" smtClean="0"/>
              <a:t>© www.edgalaxy.com – Cool Stuff for Nerdy Teachers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 in more description.</a:t>
            </a:r>
            <a:br>
              <a:rPr lang="en-US" dirty="0" smtClean="0"/>
            </a:b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BEFORE:  I ran through the smoke filled kitchen into the hallway. I went into the closest room and grabbed the closest cover I could find, and ran down the hall with the cover. I turned off the stove and put the cover over the pan and the fire stopped. I felt like a hero.</a:t>
            </a:r>
          </a:p>
          <a:p>
            <a:endParaRPr lang="en-US" dirty="0"/>
          </a:p>
        </p:txBody>
      </p:sp>
      <p:sp>
        <p:nvSpPr>
          <p:cNvPr id="5" name="Content Placeholder 4"/>
          <p:cNvSpPr>
            <a:spLocks noGrp="1"/>
          </p:cNvSpPr>
          <p:nvPr>
            <p:ph sz="half" idx="2"/>
          </p:nvPr>
        </p:nvSpPr>
        <p:spPr/>
        <p:txBody>
          <a:bodyPr>
            <a:normAutofit fontScale="85000" lnSpcReduction="20000"/>
          </a:bodyPr>
          <a:lstStyle/>
          <a:p>
            <a:r>
              <a:rPr lang="en-US" dirty="0" smtClean="0"/>
              <a:t>AFTER:  </a:t>
            </a:r>
            <a:r>
              <a:rPr lang="en-US" dirty="0" smtClean="0">
                <a:solidFill>
                  <a:srgbClr val="FF0000"/>
                </a:solidFill>
              </a:rPr>
              <a:t>As I tried to make it the short distance from the kitchen into the closet room, the hallway seemed to grow longer, seeming like a never-ending maze that was keeping me from reaching my destination.  I went into the closet room and my eyes scanned the room’s contents:  a dull gray blanket in the corner seemed to be screaming to me, “I will help….”  </a:t>
            </a:r>
            <a:r>
              <a:rPr lang="en-US" dirty="0" smtClean="0"/>
              <a:t>I grabbed the closest cover and….</a:t>
            </a:r>
            <a:endParaRPr lang="en-US" dirty="0"/>
          </a:p>
        </p:txBody>
      </p:sp>
      <p:sp>
        <p:nvSpPr>
          <p:cNvPr id="3" name="Footer Placeholder 2"/>
          <p:cNvSpPr>
            <a:spLocks noGrp="1"/>
          </p:cNvSpPr>
          <p:nvPr>
            <p:ph type="ftr" sz="quarter" idx="11"/>
          </p:nvPr>
        </p:nvSpPr>
        <p:spPr>
          <a:xfrm>
            <a:off x="2667000" y="6356350"/>
            <a:ext cx="3657600" cy="365125"/>
          </a:xfrm>
        </p:spPr>
        <p:txBody>
          <a:bodyPr/>
          <a:lstStyle/>
          <a:p>
            <a:r>
              <a:rPr lang="en-AU" dirty="0" smtClean="0"/>
              <a:t>© www.edgalaxy.com – Cool Stuff for Nerdy Teachers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Use dialogue to slow down this short section of time. </a:t>
            </a:r>
            <a:br>
              <a:rPr lang="en-US" dirty="0" smtClean="0"/>
            </a:b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BEFORE: The weather was sunny and bright. The team I played for was the Bulls and we were a good team. While I was there my team was warming up by some pitching and some were warming up by passing the ball to each other. After warming up we went in front of the dugout and had a discussion and prayed.</a:t>
            </a: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AFTER: The weather was sunny and bright. The team I played for was the Bulls and we were a good team. While I was there my team was warming up by some pitching and some were warming up by passing the ball to each other. </a:t>
            </a:r>
            <a:r>
              <a:rPr lang="en-US" dirty="0" smtClean="0">
                <a:solidFill>
                  <a:srgbClr val="FF0000"/>
                </a:solidFill>
              </a:rPr>
              <a:t>Listening to the conversation, everyone was filling calm and anticipating the upcoming game.  “Rickie, are you ready to score a run today?”  Other players were asking happy, easy going questions, and it was nice to experience the relaxed mood.  </a:t>
            </a:r>
            <a:r>
              <a:rPr lang="en-US" dirty="0" smtClean="0"/>
              <a:t>After warming up we went in front of the dugout and had a discussion and prayed.</a:t>
            </a:r>
            <a:endParaRPr lang="en-US" dirty="0"/>
          </a:p>
        </p:txBody>
      </p:sp>
      <p:sp>
        <p:nvSpPr>
          <p:cNvPr id="3" name="Footer Placeholder 2"/>
          <p:cNvSpPr>
            <a:spLocks noGrp="1"/>
          </p:cNvSpPr>
          <p:nvPr>
            <p:ph type="ftr" sz="quarter" idx="11"/>
          </p:nvPr>
        </p:nvSpPr>
        <p:spPr>
          <a:xfrm>
            <a:off x="2667000" y="6356350"/>
            <a:ext cx="3962400" cy="365125"/>
          </a:xfrm>
        </p:spPr>
        <p:txBody>
          <a:bodyPr/>
          <a:lstStyle/>
          <a:p>
            <a:r>
              <a:rPr lang="en-AU" dirty="0" smtClean="0"/>
              <a:t>© www.edgalaxy.com – Cool Stuff for Nerdy Teachers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use of a flashback.</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t>BEFORE:   I thought about all the happy memories, and couldn’t stop seeing her smile in my mind. I could still hear her talking, and laughing, and everything else. </a:t>
            </a:r>
          </a:p>
          <a:p>
            <a:endParaRPr lang="en-US" dirty="0"/>
          </a:p>
        </p:txBody>
      </p:sp>
      <p:sp>
        <p:nvSpPr>
          <p:cNvPr id="5" name="Content Placeholder 4"/>
          <p:cNvSpPr>
            <a:spLocks noGrp="1"/>
          </p:cNvSpPr>
          <p:nvPr>
            <p:ph sz="half" idx="2"/>
          </p:nvPr>
        </p:nvSpPr>
        <p:spPr/>
        <p:txBody>
          <a:bodyPr>
            <a:normAutofit fontScale="77500" lnSpcReduction="20000"/>
          </a:bodyPr>
          <a:lstStyle/>
          <a:p>
            <a:r>
              <a:rPr lang="en-US" dirty="0" smtClean="0"/>
              <a:t>AFTER: . I could still hear her talking, and laughing, and everything else. </a:t>
            </a:r>
            <a:r>
              <a:rPr lang="en-US" dirty="0" smtClean="0">
                <a:solidFill>
                  <a:srgbClr val="FF0000"/>
                </a:solidFill>
              </a:rPr>
              <a:t>One particular memory that came to mind was enjoying Easter at her house.  I had ran into her house in my Easter best to be greeted by her familiar hug and soft voice.  “Come here and let me see you,” she quietly stated.   She slipped me one of her extra special sugar cookies and said, “Don’t tell your mom that I gave that to you before your dinner.”  Moments like this seem so near and it makes her lying here in this casket seem so unreal.  </a:t>
            </a:r>
            <a:endParaRPr lang="en-US" dirty="0">
              <a:solidFill>
                <a:srgbClr val="FF0000"/>
              </a:solidFill>
            </a:endParaRPr>
          </a:p>
        </p:txBody>
      </p:sp>
      <p:sp>
        <p:nvSpPr>
          <p:cNvPr id="3" name="Footer Placeholder 2"/>
          <p:cNvSpPr>
            <a:spLocks noGrp="1"/>
          </p:cNvSpPr>
          <p:nvPr>
            <p:ph type="ftr" sz="quarter" idx="11"/>
          </p:nvPr>
        </p:nvSpPr>
        <p:spPr/>
        <p:txBody>
          <a:bodyPr/>
          <a:lstStyle/>
          <a:p>
            <a:r>
              <a:rPr lang="en-AU" smtClean="0"/>
              <a:t>© www.edgalaxy.com – Cool Stuff for Nerdy Teachers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 your present thoughts.  </a:t>
            </a:r>
            <a:br>
              <a:rPr lang="en-US" dirty="0" smtClean="0"/>
            </a:b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BEFORE:  Then it started going up the hill very slow. When it started going higher and higher I wanted to get off but it was too late. Then I thought to late to turn back now.</a:t>
            </a:r>
          </a:p>
          <a:p>
            <a:pPr>
              <a:buNone/>
            </a:pP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AFTER: Then it started going up the hill very slow.   </a:t>
            </a:r>
            <a:r>
              <a:rPr lang="en-US" dirty="0" smtClean="0">
                <a:solidFill>
                  <a:srgbClr val="FF0000"/>
                </a:solidFill>
              </a:rPr>
              <a:t>As our position reached higher and higher, my thoughts pleaded:  ‘Can I get off ?’   The slow, gentle movements of our climbing higher stopped  and I was staring at the gigantic hill before me.  I closed my eyes, screamed loudly, </a:t>
            </a:r>
            <a:r>
              <a:rPr lang="en-US" dirty="0" err="1" smtClean="0">
                <a:solidFill>
                  <a:srgbClr val="FF0000"/>
                </a:solidFill>
              </a:rPr>
              <a:t>andnow</a:t>
            </a:r>
            <a:r>
              <a:rPr lang="en-US" dirty="0" smtClean="0"/>
              <a:t> thought:  ‘It is too late to turn back now.’</a:t>
            </a:r>
            <a:endParaRPr lang="en-US" dirty="0"/>
          </a:p>
        </p:txBody>
      </p:sp>
      <p:sp>
        <p:nvSpPr>
          <p:cNvPr id="3" name="Footer Placeholder 2"/>
          <p:cNvSpPr>
            <a:spLocks noGrp="1"/>
          </p:cNvSpPr>
          <p:nvPr>
            <p:ph type="ftr" sz="quarter" idx="11"/>
          </p:nvPr>
        </p:nvSpPr>
        <p:spPr>
          <a:xfrm>
            <a:off x="2667000" y="6356350"/>
            <a:ext cx="3810000" cy="365125"/>
          </a:xfrm>
        </p:spPr>
        <p:txBody>
          <a:bodyPr/>
          <a:lstStyle/>
          <a:p>
            <a:r>
              <a:rPr lang="en-AU" dirty="0" smtClean="0"/>
              <a:t>© www.edgalaxy.com – Cool Stuff for Nerdy Teachers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Instructions:  </a:t>
            </a:r>
            <a:endParaRPr lang="en-US" dirty="0"/>
          </a:p>
        </p:txBody>
      </p:sp>
      <p:sp>
        <p:nvSpPr>
          <p:cNvPr id="6" name="Content Placeholder 5"/>
          <p:cNvSpPr>
            <a:spLocks noGrp="1"/>
          </p:cNvSpPr>
          <p:nvPr>
            <p:ph idx="1"/>
          </p:nvPr>
        </p:nvSpPr>
        <p:spPr/>
        <p:txBody>
          <a:bodyPr/>
          <a:lstStyle/>
          <a:p>
            <a:r>
              <a:rPr lang="en-US" dirty="0" smtClean="0"/>
              <a:t>Look at your rough draft.</a:t>
            </a:r>
          </a:p>
          <a:p>
            <a:pPr>
              <a:buNone/>
            </a:pPr>
            <a:endParaRPr lang="en-US" dirty="0" smtClean="0"/>
          </a:p>
          <a:p>
            <a:r>
              <a:rPr lang="en-US" dirty="0" smtClean="0"/>
              <a:t>At least one section to “explode the moment” has been identified for you.  </a:t>
            </a:r>
            <a:endParaRPr lang="en-US" smtClean="0"/>
          </a:p>
          <a:p>
            <a:pPr>
              <a:buNone/>
            </a:pPr>
            <a:endParaRPr lang="en-US" dirty="0" smtClean="0"/>
          </a:p>
          <a:p>
            <a:r>
              <a:rPr lang="en-US" dirty="0" smtClean="0"/>
              <a:t>Write out this small section of your memory using one or more of the “explode the moment” techniques we have discussed today.  </a:t>
            </a:r>
            <a:endParaRPr lang="en-US" dirty="0"/>
          </a:p>
        </p:txBody>
      </p:sp>
      <p:sp>
        <p:nvSpPr>
          <p:cNvPr id="2" name="Footer Placeholder 1"/>
          <p:cNvSpPr>
            <a:spLocks noGrp="1"/>
          </p:cNvSpPr>
          <p:nvPr>
            <p:ph type="ftr" sz="quarter" idx="11"/>
          </p:nvPr>
        </p:nvSpPr>
        <p:spPr>
          <a:xfrm>
            <a:off x="2667000" y="6356350"/>
            <a:ext cx="3657600" cy="365125"/>
          </a:xfrm>
        </p:spPr>
        <p:txBody>
          <a:bodyPr/>
          <a:lstStyle/>
          <a:p>
            <a:r>
              <a:rPr lang="en-AU" dirty="0" smtClean="0"/>
              <a:t>© www.edgalaxy.com – Cool Stuff for Nerdy Teachers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60</TotalTime>
  <Words>1640</Words>
  <Application>Microsoft Office PowerPoint</Application>
  <PresentationFormat>On-screen Show (4:3)</PresentationFormat>
  <Paragraphs>105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Revising Our Personal Narratives</vt:lpstr>
      <vt:lpstr>Revising:  editing the content of your piece to make your ideas clearer</vt:lpstr>
      <vt:lpstr>What does it mean to“Explode the Moment?   </vt:lpstr>
      <vt:lpstr>          Take us through the important sections of your memory in slow motion. </vt:lpstr>
      <vt:lpstr>Add in more description. </vt:lpstr>
      <vt:lpstr>  Use dialogue to slow down this short section of time.  </vt:lpstr>
      <vt:lpstr>Make use of a flashback.</vt:lpstr>
      <vt:lpstr>Share your present thoughts.   </vt:lpstr>
      <vt:lpstr>Student Instructions:  </vt:lpstr>
      <vt:lpstr>What is dialogue?</vt:lpstr>
      <vt:lpstr>Punctuating dialogue</vt:lpstr>
      <vt:lpstr>Tagged dialogue</vt:lpstr>
      <vt:lpstr>PowerPoint Presentation</vt:lpstr>
      <vt:lpstr>Example:</vt:lpstr>
      <vt:lpstr>Example:</vt:lpstr>
      <vt:lpstr>Example:</vt:lpstr>
      <vt:lpstr>What’s wrong with this example of dialogue?</vt:lpstr>
      <vt:lpstr>What’s wrong with this example of dialogue?</vt:lpstr>
      <vt:lpstr>Your task: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Our Personal Narratives</dc:title>
  <dc:creator>anettleton</dc:creator>
  <cp:lastModifiedBy>Kevin Cummins</cp:lastModifiedBy>
  <cp:revision>17</cp:revision>
  <dcterms:created xsi:type="dcterms:W3CDTF">2011-09-26T19:26:38Z</dcterms:created>
  <dcterms:modified xsi:type="dcterms:W3CDTF">2013-11-19T20:00:37Z</dcterms:modified>
</cp:coreProperties>
</file>